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9" r:id="rId4"/>
    <p:sldId id="260" r:id="rId5"/>
    <p:sldId id="271" r:id="rId6"/>
    <p:sldId id="282" r:id="rId7"/>
    <p:sldId id="274" r:id="rId8"/>
    <p:sldId id="275" r:id="rId9"/>
    <p:sldId id="276" r:id="rId10"/>
    <p:sldId id="278" r:id="rId11"/>
    <p:sldId id="280" r:id="rId12"/>
    <p:sldId id="281" r:id="rId13"/>
  </p:sldIdLst>
  <p:sldSz cx="9144000" cy="5143500" type="screen16x9"/>
  <p:notesSz cx="6797675" cy="9926638"/>
  <p:embeddedFontLst>
    <p:embeddedFont>
      <p:font typeface="Amatic SC" panose="00000500000000000000" pitchFamily="2" charset="-79"/>
      <p:regular r:id="rId15"/>
      <p:bold r:id="rId16"/>
    </p:embeddedFont>
    <p:embeddedFont>
      <p:font typeface="Comfortaa" panose="020B0604020202020204" charset="0"/>
      <p:regular r:id="rId17"/>
      <p:bold r:id="rId18"/>
    </p:embeddedFont>
    <p:embeddedFont>
      <p:font typeface="Dancing Script SemiBold" panose="020B0604020202020204" charset="0"/>
      <p:regular r:id="rId19"/>
      <p:bold r:id="rId20"/>
    </p:embeddedFont>
    <p:embeddedFont>
      <p:font typeface="Oswald" panose="00000500000000000000" pitchFamily="2" charset="0"/>
      <p:regular r:id="rId21"/>
      <p:bold r:id="rId22"/>
    </p:embeddedFont>
    <p:embeddedFont>
      <p:font typeface="Source Code Pro" panose="020B0509030403020204" pitchFamily="49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4" roundtripDataSignature="AMtx7mj2BPVV+DtMpADBB/jRT7bBHCSrg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10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54266F-4404-4AC7-91AB-2E06B86585C9}" v="15" dt="2024-02-23T09:45:32.5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67" y="10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4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rene Meulendijks" userId="2c48c650-a60d-4cbb-ad71-39ea08b23911" providerId="ADAL" clId="{1954266F-4404-4AC7-91AB-2E06B86585C9}"/>
    <pc:docChg chg="undo custSel addSld delSld modSld">
      <pc:chgData name="Irene Meulendijks" userId="2c48c650-a60d-4cbb-ad71-39ea08b23911" providerId="ADAL" clId="{1954266F-4404-4AC7-91AB-2E06B86585C9}" dt="2024-02-23T09:45:32.558" v="560"/>
      <pc:docMkLst>
        <pc:docMk/>
      </pc:docMkLst>
      <pc:sldChg chg="setBg">
        <pc:chgData name="Irene Meulendijks" userId="2c48c650-a60d-4cbb-ad71-39ea08b23911" providerId="ADAL" clId="{1954266F-4404-4AC7-91AB-2E06B86585C9}" dt="2024-02-23T09:40:26.508" v="553"/>
        <pc:sldMkLst>
          <pc:docMk/>
          <pc:sldMk cId="0" sldId="256"/>
        </pc:sldMkLst>
      </pc:sldChg>
      <pc:sldChg chg="modSp mod setBg">
        <pc:chgData name="Irene Meulendijks" userId="2c48c650-a60d-4cbb-ad71-39ea08b23911" providerId="ADAL" clId="{1954266F-4404-4AC7-91AB-2E06B86585C9}" dt="2024-02-23T09:44:46.277" v="554"/>
        <pc:sldMkLst>
          <pc:docMk/>
          <pc:sldMk cId="0" sldId="257"/>
        </pc:sldMkLst>
        <pc:spChg chg="mod">
          <ac:chgData name="Irene Meulendijks" userId="2c48c650-a60d-4cbb-ad71-39ea08b23911" providerId="ADAL" clId="{1954266F-4404-4AC7-91AB-2E06B86585C9}" dt="2024-02-23T09:35:26.892" v="416" actId="20577"/>
          <ac:spMkLst>
            <pc:docMk/>
            <pc:sldMk cId="0" sldId="257"/>
            <ac:spMk id="67" creationId="{00000000-0000-0000-0000-000000000000}"/>
          </ac:spMkLst>
        </pc:spChg>
      </pc:sldChg>
      <pc:sldChg chg="setBg">
        <pc:chgData name="Irene Meulendijks" userId="2c48c650-a60d-4cbb-ad71-39ea08b23911" providerId="ADAL" clId="{1954266F-4404-4AC7-91AB-2E06B86585C9}" dt="2024-02-23T09:44:56.383" v="555"/>
        <pc:sldMkLst>
          <pc:docMk/>
          <pc:sldMk cId="0" sldId="259"/>
        </pc:sldMkLst>
      </pc:sldChg>
      <pc:sldChg chg="modSp mod">
        <pc:chgData name="Irene Meulendijks" userId="2c48c650-a60d-4cbb-ad71-39ea08b23911" providerId="ADAL" clId="{1954266F-4404-4AC7-91AB-2E06B86585C9}" dt="2024-02-23T09:35:54.172" v="439" actId="20577"/>
        <pc:sldMkLst>
          <pc:docMk/>
          <pc:sldMk cId="0" sldId="271"/>
        </pc:sldMkLst>
        <pc:spChg chg="mod">
          <ac:chgData name="Irene Meulendijks" userId="2c48c650-a60d-4cbb-ad71-39ea08b23911" providerId="ADAL" clId="{1954266F-4404-4AC7-91AB-2E06B86585C9}" dt="2024-02-23T09:35:54.172" v="439" actId="20577"/>
          <ac:spMkLst>
            <pc:docMk/>
            <pc:sldMk cId="0" sldId="271"/>
            <ac:spMk id="193" creationId="{00000000-0000-0000-0000-000000000000}"/>
          </ac:spMkLst>
        </pc:spChg>
        <pc:picChg chg="mod">
          <ac:chgData name="Irene Meulendijks" userId="2c48c650-a60d-4cbb-ad71-39ea08b23911" providerId="ADAL" clId="{1954266F-4404-4AC7-91AB-2E06B86585C9}" dt="2024-02-23T09:35:46.178" v="436" actId="14100"/>
          <ac:picMkLst>
            <pc:docMk/>
            <pc:sldMk cId="0" sldId="271"/>
            <ac:picMk id="194" creationId="{00000000-0000-0000-0000-000000000000}"/>
          </ac:picMkLst>
        </pc:picChg>
      </pc:sldChg>
      <pc:sldChg chg="del">
        <pc:chgData name="Irene Meulendijks" userId="2c48c650-a60d-4cbb-ad71-39ea08b23911" providerId="ADAL" clId="{1954266F-4404-4AC7-91AB-2E06B86585C9}" dt="2024-02-23T09:27:11.756" v="72" actId="47"/>
        <pc:sldMkLst>
          <pc:docMk/>
          <pc:sldMk cId="0" sldId="272"/>
        </pc:sldMkLst>
      </pc:sldChg>
      <pc:sldChg chg="del">
        <pc:chgData name="Irene Meulendijks" userId="2c48c650-a60d-4cbb-ad71-39ea08b23911" providerId="ADAL" clId="{1954266F-4404-4AC7-91AB-2E06B86585C9}" dt="2024-02-23T09:24:57.449" v="18" actId="47"/>
        <pc:sldMkLst>
          <pc:docMk/>
          <pc:sldMk cId="0" sldId="273"/>
        </pc:sldMkLst>
      </pc:sldChg>
      <pc:sldChg chg="modSp mod setBg">
        <pc:chgData name="Irene Meulendijks" userId="2c48c650-a60d-4cbb-ad71-39ea08b23911" providerId="ADAL" clId="{1954266F-4404-4AC7-91AB-2E06B86585C9}" dt="2024-02-23T09:45:08.595" v="557"/>
        <pc:sldMkLst>
          <pc:docMk/>
          <pc:sldMk cId="0" sldId="274"/>
        </pc:sldMkLst>
        <pc:spChg chg="mod">
          <ac:chgData name="Irene Meulendijks" userId="2c48c650-a60d-4cbb-ad71-39ea08b23911" providerId="ADAL" clId="{1954266F-4404-4AC7-91AB-2E06B86585C9}" dt="2024-02-23T09:32:41.631" v="233" actId="1076"/>
          <ac:spMkLst>
            <pc:docMk/>
            <pc:sldMk cId="0" sldId="274"/>
            <ac:spMk id="231" creationId="{00000000-0000-0000-0000-000000000000}"/>
          </ac:spMkLst>
        </pc:spChg>
      </pc:sldChg>
      <pc:sldChg chg="modSp mod">
        <pc:chgData name="Irene Meulendijks" userId="2c48c650-a60d-4cbb-ad71-39ea08b23911" providerId="ADAL" clId="{1954266F-4404-4AC7-91AB-2E06B86585C9}" dt="2024-02-23T09:33:38.499" v="370" actId="1076"/>
        <pc:sldMkLst>
          <pc:docMk/>
          <pc:sldMk cId="0" sldId="276"/>
        </pc:sldMkLst>
        <pc:spChg chg="mod">
          <ac:chgData name="Irene Meulendijks" userId="2c48c650-a60d-4cbb-ad71-39ea08b23911" providerId="ADAL" clId="{1954266F-4404-4AC7-91AB-2E06B86585C9}" dt="2024-02-23T09:32:55.858" v="241" actId="20577"/>
          <ac:spMkLst>
            <pc:docMk/>
            <pc:sldMk cId="0" sldId="276"/>
            <ac:spMk id="250" creationId="{00000000-0000-0000-0000-000000000000}"/>
          </ac:spMkLst>
        </pc:spChg>
        <pc:spChg chg="mod">
          <ac:chgData name="Irene Meulendijks" userId="2c48c650-a60d-4cbb-ad71-39ea08b23911" providerId="ADAL" clId="{1954266F-4404-4AC7-91AB-2E06B86585C9}" dt="2024-02-23T09:33:38.499" v="370" actId="1076"/>
          <ac:spMkLst>
            <pc:docMk/>
            <pc:sldMk cId="0" sldId="276"/>
            <ac:spMk id="251" creationId="{00000000-0000-0000-0000-000000000000}"/>
          </ac:spMkLst>
        </pc:spChg>
      </pc:sldChg>
      <pc:sldChg chg="modSp mod setBg">
        <pc:chgData name="Irene Meulendijks" userId="2c48c650-a60d-4cbb-ad71-39ea08b23911" providerId="ADAL" clId="{1954266F-4404-4AC7-91AB-2E06B86585C9}" dt="2024-02-23T09:45:23.107" v="558"/>
        <pc:sldMkLst>
          <pc:docMk/>
          <pc:sldMk cId="0" sldId="278"/>
        </pc:sldMkLst>
        <pc:spChg chg="mod">
          <ac:chgData name="Irene Meulendijks" userId="2c48c650-a60d-4cbb-ad71-39ea08b23911" providerId="ADAL" clId="{1954266F-4404-4AC7-91AB-2E06B86585C9}" dt="2024-02-23T09:38:14.429" v="546" actId="1076"/>
          <ac:spMkLst>
            <pc:docMk/>
            <pc:sldMk cId="0" sldId="278"/>
            <ac:spMk id="262" creationId="{00000000-0000-0000-0000-000000000000}"/>
          </ac:spMkLst>
        </pc:spChg>
      </pc:sldChg>
      <pc:sldChg chg="setBg">
        <pc:chgData name="Irene Meulendijks" userId="2c48c650-a60d-4cbb-ad71-39ea08b23911" providerId="ADAL" clId="{1954266F-4404-4AC7-91AB-2E06B86585C9}" dt="2024-02-23T09:45:32.558" v="560"/>
        <pc:sldMkLst>
          <pc:docMk/>
          <pc:sldMk cId="0" sldId="280"/>
        </pc:sldMkLst>
      </pc:sldChg>
      <pc:sldChg chg="addSp modSp new mod">
        <pc:chgData name="Irene Meulendijks" userId="2c48c650-a60d-4cbb-ad71-39ea08b23911" providerId="ADAL" clId="{1954266F-4404-4AC7-91AB-2E06B86585C9}" dt="2024-02-23T09:37:58.098" v="545" actId="1076"/>
        <pc:sldMkLst>
          <pc:docMk/>
          <pc:sldMk cId="1959126370" sldId="282"/>
        </pc:sldMkLst>
        <pc:spChg chg="mod">
          <ac:chgData name="Irene Meulendijks" userId="2c48c650-a60d-4cbb-ad71-39ea08b23911" providerId="ADAL" clId="{1954266F-4404-4AC7-91AB-2E06B86585C9}" dt="2024-02-23T09:29:12.066" v="131" actId="20577"/>
          <ac:spMkLst>
            <pc:docMk/>
            <pc:sldMk cId="1959126370" sldId="282"/>
            <ac:spMk id="2" creationId="{2DD4A976-548A-F7CA-7AE5-0810EF6EF96D}"/>
          </ac:spMkLst>
        </pc:spChg>
        <pc:spChg chg="add mod">
          <ac:chgData name="Irene Meulendijks" userId="2c48c650-a60d-4cbb-ad71-39ea08b23911" providerId="ADAL" clId="{1954266F-4404-4AC7-91AB-2E06B86585C9}" dt="2024-02-23T09:36:49.233" v="494" actId="1076"/>
          <ac:spMkLst>
            <pc:docMk/>
            <pc:sldMk cId="1959126370" sldId="282"/>
            <ac:spMk id="4" creationId="{F74496EE-474A-09BA-F3BE-EF59A41216FC}"/>
          </ac:spMkLst>
        </pc:spChg>
        <pc:spChg chg="add mod">
          <ac:chgData name="Irene Meulendijks" userId="2c48c650-a60d-4cbb-ad71-39ea08b23911" providerId="ADAL" clId="{1954266F-4404-4AC7-91AB-2E06B86585C9}" dt="2024-02-23T09:36:55.573" v="496" actId="1076"/>
          <ac:spMkLst>
            <pc:docMk/>
            <pc:sldMk cId="1959126370" sldId="282"/>
            <ac:spMk id="6" creationId="{7B6E5FA2-535C-FC92-F216-89A94AF0DE78}"/>
          </ac:spMkLst>
        </pc:spChg>
        <pc:spChg chg="add mod">
          <ac:chgData name="Irene Meulendijks" userId="2c48c650-a60d-4cbb-ad71-39ea08b23911" providerId="ADAL" clId="{1954266F-4404-4AC7-91AB-2E06B86585C9}" dt="2024-02-23T09:37:46.582" v="541" actId="1076"/>
          <ac:spMkLst>
            <pc:docMk/>
            <pc:sldMk cId="1959126370" sldId="282"/>
            <ac:spMk id="8" creationId="{57E6CE1B-1DE4-63A1-7DB1-C1FD4421005C}"/>
          </ac:spMkLst>
        </pc:spChg>
        <pc:spChg chg="add mod">
          <ac:chgData name="Irene Meulendijks" userId="2c48c650-a60d-4cbb-ad71-39ea08b23911" providerId="ADAL" clId="{1954266F-4404-4AC7-91AB-2E06B86585C9}" dt="2024-02-23T09:37:58.098" v="545" actId="1076"/>
          <ac:spMkLst>
            <pc:docMk/>
            <pc:sldMk cId="1959126370" sldId="282"/>
            <ac:spMk id="9" creationId="{2F7B85BC-3B25-C464-6B78-93B4F9F7C6B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4" name="Google Shape;274;p2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1" name="Google Shape;281;p2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" name="Google Shape;64;p2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" name="Google Shape;79;p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" name="Google Shape;89;p4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3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9" name="Google Shape;229;p17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3" name="Google Shape;243;p1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121b75f5de5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121b75f5de5_0_29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0" name="Google Shape;260;p19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1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4"/>
          <p:cNvSpPr/>
          <p:nvPr/>
        </p:nvSpPr>
        <p:spPr>
          <a:xfrm>
            <a:off x="4572000" y="175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" name="Google Shape;13;p24"/>
          <p:cNvCxnSpPr/>
          <p:nvPr/>
        </p:nvCxnSpPr>
        <p:spPr>
          <a:xfrm>
            <a:off x="5029675" y="4495500"/>
            <a:ext cx="5772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14" name="Google Shape;14;p24"/>
          <p:cNvSpPr txBox="1">
            <a:spLocks noGrp="1"/>
          </p:cNvSpPr>
          <p:nvPr>
            <p:ph type="title"/>
          </p:nvPr>
        </p:nvSpPr>
        <p:spPr>
          <a:xfrm>
            <a:off x="265500" y="1078750"/>
            <a:ext cx="4045200" cy="17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4"/>
          <p:cNvSpPr txBox="1">
            <a:spLocks noGrp="1"/>
          </p:cNvSpPr>
          <p:nvPr>
            <p:ph type="subTitle" idx="1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2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Google Shape;24;p26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25" name="Google Shape;25;p26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6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3999900" cy="30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26"/>
          <p:cNvSpPr txBox="1">
            <a:spLocks noGrp="1"/>
          </p:cNvSpPr>
          <p:nvPr>
            <p:ph type="body" idx="2"/>
          </p:nvPr>
        </p:nvSpPr>
        <p:spPr>
          <a:xfrm>
            <a:off x="4832400" y="1468825"/>
            <a:ext cx="3999900" cy="30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7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swald"/>
              <a:buNone/>
              <a:defRPr sz="2100"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31" name="Google Shape;31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0"/>
          <p:cNvSpPr/>
          <p:nvPr/>
        </p:nvSpPr>
        <p:spPr>
          <a:xfrm>
            <a:off x="0" y="1567350"/>
            <a:ext cx="9144000" cy="2008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30"/>
          <p:cNvSpPr txBox="1">
            <a:spLocks noGrp="1"/>
          </p:cNvSpPr>
          <p:nvPr>
            <p:ph type="title"/>
          </p:nvPr>
        </p:nvSpPr>
        <p:spPr>
          <a:xfrm>
            <a:off x="430800" y="1889700"/>
            <a:ext cx="8282400" cy="15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1"/>
          <p:cNvSpPr/>
          <p:nvPr/>
        </p:nvSpPr>
        <p:spPr>
          <a:xfrm rot="10800000">
            <a:off x="4226100" y="2933550"/>
            <a:ext cx="691800" cy="388500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31"/>
          <p:cNvSpPr/>
          <p:nvPr/>
        </p:nvSpPr>
        <p:spPr>
          <a:xfrm>
            <a:off x="-25" y="0"/>
            <a:ext cx="9144000" cy="3124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31"/>
          <p:cNvSpPr txBox="1">
            <a:spLocks noGrp="1"/>
          </p:cNvSpPr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subTitle" idx="1"/>
          </p:nvPr>
        </p:nvSpPr>
        <p:spPr>
          <a:xfrm>
            <a:off x="411175" y="3398250"/>
            <a:ext cx="8282400" cy="12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49" name="Google Shape;49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2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Google Shape;54;p33"/>
          <p:cNvCxnSpPr/>
          <p:nvPr/>
        </p:nvCxnSpPr>
        <p:spPr>
          <a:xfrm>
            <a:off x="418675" y="1457787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55" name="Google Shape;55;p33"/>
          <p:cNvSpPr txBox="1">
            <a:spLocks noGrp="1"/>
          </p:cNvSpPr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6" name="Google Shape;56;p33"/>
          <p:cNvSpPr txBox="1">
            <a:spLocks noGrp="1"/>
          </p:cNvSpPr>
          <p:nvPr>
            <p:ph type="body" idx="1"/>
          </p:nvPr>
        </p:nvSpPr>
        <p:spPr>
          <a:xfrm>
            <a:off x="311700" y="1618204"/>
            <a:ext cx="2808000" cy="29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7" name="Google Shape;57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odern-writer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2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22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6" r:id="rId5"/>
    <p:sldLayoutId id="2147483657" r:id="rId6"/>
    <p:sldLayoutId id="2147483658" r:id="rId7"/>
    <p:sldLayoutId id="2147483659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106C"/>
        </a:solidFill>
        <a:effectLst/>
      </p:bgPr>
    </p:bg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9"/>
          <p:cNvSpPr txBox="1">
            <a:spLocks noGrp="1"/>
          </p:cNvSpPr>
          <p:nvPr>
            <p:ph type="title"/>
          </p:nvPr>
        </p:nvSpPr>
        <p:spPr>
          <a:xfrm>
            <a:off x="282753" y="2042867"/>
            <a:ext cx="4045200" cy="17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</a:pPr>
            <a:r>
              <a:rPr lang="nl" dirty="0">
                <a:latin typeface="Amatic SC"/>
                <a:ea typeface="Amatic SC"/>
                <a:cs typeface="Amatic SC"/>
                <a:sym typeface="Amatic SC"/>
              </a:rPr>
              <a:t>Hoe wordt een mantelzorgmakelaar of cliëntondersteuner betaald? </a:t>
            </a:r>
            <a:endParaRPr dirty="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63" name="Google Shape;263;p1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l" sz="2200" dirty="0">
                <a:latin typeface="Amatic SC"/>
                <a:ea typeface="Amatic SC"/>
                <a:cs typeface="Amatic SC"/>
                <a:sym typeface="Amatic SC"/>
              </a:rPr>
              <a:t>Zorgverzekeraar, via een aanvullende polis</a:t>
            </a:r>
            <a:endParaRPr sz="2200" dirty="0"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nl" sz="2200" dirty="0">
                <a:latin typeface="Amatic SC"/>
                <a:ea typeface="Amatic SC"/>
                <a:cs typeface="Amatic SC"/>
                <a:sym typeface="Amatic SC"/>
              </a:rPr>
              <a:t>PGB - via het vrij besteedbaar bedrag</a:t>
            </a:r>
            <a:endParaRPr sz="2200" dirty="0"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nl" sz="2200" dirty="0">
                <a:latin typeface="Amatic SC"/>
                <a:ea typeface="Amatic SC"/>
                <a:cs typeface="Amatic SC"/>
                <a:sym typeface="Amatic SC"/>
              </a:rPr>
              <a:t>Werkgever</a:t>
            </a:r>
            <a:endParaRPr sz="2200" dirty="0"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nl" sz="2200" dirty="0">
                <a:latin typeface="Amatic SC"/>
                <a:ea typeface="Amatic SC"/>
                <a:cs typeface="Amatic SC"/>
                <a:sym typeface="Amatic SC"/>
              </a:rPr>
              <a:t>Particulier</a:t>
            </a:r>
            <a:endParaRPr sz="2200" dirty="0"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nl" sz="2200" dirty="0">
                <a:latin typeface="Amatic SC"/>
                <a:ea typeface="Amatic SC"/>
                <a:cs typeface="Amatic SC"/>
                <a:sym typeface="Amatic SC"/>
              </a:rPr>
              <a:t>Zorgkantoor</a:t>
            </a: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nl" sz="2200" dirty="0">
                <a:latin typeface="Amatic SC"/>
                <a:ea typeface="Amatic SC"/>
                <a:cs typeface="Amatic SC"/>
                <a:sym typeface="Amatic SC"/>
              </a:rPr>
              <a:t>S</a:t>
            </a:r>
            <a:r>
              <a:rPr lang="nl-NL" sz="2200" dirty="0">
                <a:latin typeface="Amatic SC"/>
                <a:ea typeface="Amatic SC"/>
                <a:cs typeface="Amatic SC"/>
                <a:sym typeface="Amatic SC"/>
              </a:rPr>
              <a:t>o</a:t>
            </a:r>
            <a:r>
              <a:rPr lang="nl" sz="2200" dirty="0">
                <a:latin typeface="Amatic SC"/>
                <a:ea typeface="Amatic SC"/>
                <a:cs typeface="Amatic SC"/>
                <a:sym typeface="Amatic SC"/>
              </a:rPr>
              <a:t>ms ook via de WMO</a:t>
            </a:r>
            <a:endParaRPr sz="2200" dirty="0"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0"/>
          <p:cNvSpPr txBox="1">
            <a:spLocks noGrp="1"/>
          </p:cNvSpPr>
          <p:nvPr>
            <p:ph type="title"/>
          </p:nvPr>
        </p:nvSpPr>
        <p:spPr>
          <a:xfrm>
            <a:off x="-1419150" y="1813513"/>
            <a:ext cx="8282400" cy="15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nl">
                <a:latin typeface="Amatic SC"/>
                <a:ea typeface="Amatic SC"/>
                <a:cs typeface="Amatic SC"/>
                <a:sym typeface="Amatic SC"/>
              </a:rPr>
              <a:t>Wilt u meer informatie? </a:t>
            </a:r>
            <a:endParaRPr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nl">
                <a:latin typeface="Amatic SC"/>
                <a:ea typeface="Amatic SC"/>
                <a:cs typeface="Amatic SC"/>
                <a:sym typeface="Amatic SC"/>
              </a:rPr>
              <a:t>Ik ga graag met u in gesprek!</a:t>
            </a:r>
            <a:endParaRPr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277" name="Google Shape;277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04925" y="1632688"/>
            <a:ext cx="1878125" cy="1878125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20"/>
          <p:cNvSpPr txBox="1"/>
          <p:nvPr/>
        </p:nvSpPr>
        <p:spPr>
          <a:xfrm>
            <a:off x="4638588" y="3601250"/>
            <a:ext cx="4810800" cy="7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nl" sz="3600" b="0" i="0" u="none" strike="noStrike" cap="none">
                <a:solidFill>
                  <a:srgbClr val="000000"/>
                </a:solidFill>
                <a:latin typeface="Dancing Script SemiBold"/>
                <a:ea typeface="Dancing Script SemiBold"/>
                <a:cs typeface="Dancing Script SemiBold"/>
                <a:sym typeface="Dancing Script SemiBold"/>
              </a:rPr>
              <a:t>Irene Meulendijks</a:t>
            </a:r>
            <a:endParaRPr sz="3600" b="0" i="0" u="none" strike="noStrike" cap="none">
              <a:solidFill>
                <a:srgbClr val="000000"/>
              </a:solidFill>
              <a:latin typeface="Dancing Script SemiBold"/>
              <a:ea typeface="Dancing Script SemiBold"/>
              <a:cs typeface="Dancing Script SemiBold"/>
              <a:sym typeface="Dancing Script SemiBol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2038" y="152400"/>
            <a:ext cx="7839918" cy="4838699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21"/>
          <p:cNvSpPr txBox="1"/>
          <p:nvPr/>
        </p:nvSpPr>
        <p:spPr>
          <a:xfrm>
            <a:off x="1137450" y="4110775"/>
            <a:ext cx="68691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nl" sz="19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Contact: 06 - 1</a:t>
            </a:r>
            <a:r>
              <a:rPr lang="nl" sz="1900">
                <a:latin typeface="Comfortaa"/>
                <a:ea typeface="Comfortaa"/>
                <a:cs typeface="Comfortaa"/>
                <a:sym typeface="Comfortaa"/>
              </a:rPr>
              <a:t>8</a:t>
            </a:r>
            <a:r>
              <a:rPr lang="nl" sz="19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5 295 01 / info@wijzerinzorg.com</a:t>
            </a:r>
            <a:endParaRPr sz="1900" b="0" i="0" u="none" strike="noStrike" cap="non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106C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"/>
          <p:cNvSpPr txBox="1">
            <a:spLocks noGrp="1"/>
          </p:cNvSpPr>
          <p:nvPr>
            <p:ph type="title"/>
          </p:nvPr>
        </p:nvSpPr>
        <p:spPr>
          <a:xfrm>
            <a:off x="-722525" y="1288025"/>
            <a:ext cx="4045200" cy="8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</a:pPr>
            <a:r>
              <a:rPr lang="nl" sz="5200">
                <a:latin typeface="Amatic SC"/>
                <a:ea typeface="Amatic SC"/>
                <a:cs typeface="Amatic SC"/>
                <a:sym typeface="Amatic SC"/>
              </a:rPr>
              <a:t>Wie ben ik?</a:t>
            </a:r>
            <a:endParaRPr sz="52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67" name="Google Shape;67;p2"/>
          <p:cNvSpPr txBox="1">
            <a:spLocks noGrp="1"/>
          </p:cNvSpPr>
          <p:nvPr>
            <p:ph type="subTitle" idx="1"/>
          </p:nvPr>
        </p:nvSpPr>
        <p:spPr>
          <a:xfrm>
            <a:off x="254300" y="2092176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nl" sz="2800" dirty="0">
                <a:latin typeface="Amatic SC"/>
                <a:ea typeface="Amatic SC"/>
                <a:cs typeface="Amatic SC"/>
                <a:sym typeface="Amatic SC"/>
              </a:rPr>
              <a:t>Mantelzorgmakelaar en cliëntondersteuner WLZ / Wmo</a:t>
            </a:r>
            <a:endParaRPr sz="2800" dirty="0"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nl" sz="2800" dirty="0">
                <a:latin typeface="Amatic SC"/>
                <a:ea typeface="Amatic SC"/>
                <a:cs typeface="Amatic SC"/>
                <a:sym typeface="Amatic SC"/>
              </a:rPr>
              <a:t>Helmond en Laarbeek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endParaRPr lang="nl" sz="2800" dirty="0"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nl" sz="2800" dirty="0">
                <a:latin typeface="Amatic SC"/>
                <a:ea typeface="Amatic SC"/>
                <a:cs typeface="Amatic SC"/>
                <a:sym typeface="Amatic SC"/>
              </a:rPr>
              <a:t>Sinds 2023 contract met Gemeente Laarbeek.</a:t>
            </a:r>
            <a:endParaRPr sz="2800" dirty="0"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endParaRPr sz="2000" dirty="0"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endParaRPr sz="2000" dirty="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68" name="Google Shape;68;p2"/>
          <p:cNvSpPr txBox="1"/>
          <p:nvPr/>
        </p:nvSpPr>
        <p:spPr>
          <a:xfrm>
            <a:off x="4869366" y="3854097"/>
            <a:ext cx="4103372" cy="655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nl" sz="3100" b="0" i="0" u="none" strike="noStrike" cap="none" dirty="0">
                <a:solidFill>
                  <a:srgbClr val="000000"/>
                </a:solidFill>
                <a:latin typeface="Dancing Script SemiBold"/>
                <a:ea typeface="Dancing Script SemiBold"/>
                <a:cs typeface="Dancing Script SemiBold"/>
                <a:sym typeface="Dancing Script SemiBold"/>
              </a:rPr>
              <a:t>Irene Meulendijks</a:t>
            </a:r>
            <a:endParaRPr sz="3100" b="0" i="0" u="none" strike="noStrike" cap="none" dirty="0">
              <a:solidFill>
                <a:srgbClr val="000000"/>
              </a:solidFill>
              <a:latin typeface="Dancing Script SemiBold"/>
              <a:ea typeface="Dancing Script SemiBold"/>
              <a:cs typeface="Dancing Script SemiBold"/>
              <a:sym typeface="Dancing Script SemiBold"/>
            </a:endParaRPr>
          </a:p>
        </p:txBody>
      </p:sp>
      <p:pic>
        <p:nvPicPr>
          <p:cNvPr id="69" name="Google Shape;69;p2"/>
          <p:cNvPicPr preferRelativeResize="0"/>
          <p:nvPr/>
        </p:nvPicPr>
        <p:blipFill rotWithShape="1">
          <a:blip r:embed="rId3">
            <a:alphaModFix/>
          </a:blip>
          <a:srcRect l="21734" t="12863" b="1091"/>
          <a:stretch/>
        </p:blipFill>
        <p:spPr>
          <a:xfrm rot="-5400000">
            <a:off x="5432251" y="649588"/>
            <a:ext cx="2865398" cy="210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2"/>
          <p:cNvPicPr preferRelativeResize="0"/>
          <p:nvPr/>
        </p:nvPicPr>
        <p:blipFill rotWithShape="1">
          <a:blip r:embed="rId4">
            <a:alphaModFix/>
          </a:blip>
          <a:srcRect l="1639" r="3068" b="19826"/>
          <a:stretch/>
        </p:blipFill>
        <p:spPr>
          <a:xfrm>
            <a:off x="5739611" y="2410601"/>
            <a:ext cx="2357453" cy="1443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106C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"/>
          <p:cNvSpPr txBox="1">
            <a:spLocks noGrp="1"/>
          </p:cNvSpPr>
          <p:nvPr>
            <p:ph type="title"/>
          </p:nvPr>
        </p:nvSpPr>
        <p:spPr>
          <a:xfrm>
            <a:off x="265500" y="1078750"/>
            <a:ext cx="4045200" cy="17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</a:pPr>
            <a:r>
              <a:rPr lang="nl">
                <a:latin typeface="Amatic SC"/>
                <a:ea typeface="Amatic SC"/>
                <a:cs typeface="Amatic SC"/>
                <a:sym typeface="Amatic SC"/>
              </a:rPr>
              <a:t>De mantelzorger</a:t>
            </a:r>
            <a:endParaRPr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82" name="Google Shape;82;p5"/>
          <p:cNvSpPr txBox="1">
            <a:spLocks noGrp="1"/>
          </p:cNvSpPr>
          <p:nvPr>
            <p:ph type="subTitle" idx="1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nl" sz="3400">
                <a:latin typeface="Amatic SC"/>
                <a:ea typeface="Amatic SC"/>
                <a:cs typeface="Amatic SC"/>
                <a:sym typeface="Amatic SC"/>
              </a:rPr>
              <a:t>Wie is dat? </a:t>
            </a:r>
            <a:endParaRPr sz="3400"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83" name="Google Shape;8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93950" y="142200"/>
            <a:ext cx="2287299" cy="1524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04064" y="3000200"/>
            <a:ext cx="2682463" cy="1789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07200" y="1924820"/>
            <a:ext cx="2929757" cy="213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404075" y="1266275"/>
            <a:ext cx="2682449" cy="17890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nl" dirty="0">
                <a:solidFill>
                  <a:srgbClr val="DA106C"/>
                </a:solidFill>
                <a:latin typeface="Amatic SC"/>
                <a:ea typeface="Amatic SC"/>
                <a:cs typeface="Amatic SC"/>
                <a:sym typeface="Amatic SC"/>
              </a:rPr>
              <a:t>Wanneer ben je mantelzorger? </a:t>
            </a:r>
            <a:endParaRPr dirty="0">
              <a:solidFill>
                <a:srgbClr val="DA106C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92" name="Google Shape;92;p4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3999900" cy="30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" sz="2200" dirty="0">
                <a:latin typeface="Amatic SC"/>
                <a:ea typeface="Amatic SC"/>
                <a:cs typeface="Amatic SC"/>
                <a:sym typeface="Amatic SC"/>
              </a:rPr>
              <a:t>Als je zorgt voor een familielid, vriend(in), buur of naaste</a:t>
            </a:r>
            <a:endParaRPr sz="2200" dirty="0"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pPr>
            <a:r>
              <a:rPr lang="nl" sz="2200" dirty="0">
                <a:latin typeface="Amatic SC"/>
                <a:ea typeface="Amatic SC"/>
                <a:cs typeface="Amatic SC"/>
                <a:sym typeface="Amatic SC"/>
              </a:rPr>
              <a:t>Als je niet betaald wordt voor de zorg die je levert</a:t>
            </a:r>
            <a:endParaRPr sz="2200" dirty="0"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pPr>
            <a:r>
              <a:rPr lang="nl" sz="2200" dirty="0">
                <a:latin typeface="Amatic SC"/>
                <a:ea typeface="Amatic SC"/>
                <a:cs typeface="Amatic SC"/>
                <a:sym typeface="Amatic SC"/>
              </a:rPr>
              <a:t>Als je meer dan 8 uur per week voor iemand anders zorgt, langer dan 3 maanden. → Dit noemen ze langdurig intensief mantelzorgen.</a:t>
            </a:r>
            <a:endParaRPr sz="2200" dirty="0"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pPr>
            <a:r>
              <a:rPr lang="nl" dirty="0">
                <a:latin typeface="Amatic SC"/>
                <a:ea typeface="Amatic SC"/>
                <a:cs typeface="Amatic SC"/>
                <a:sym typeface="Amatic SC"/>
              </a:rPr>
              <a:t>. </a:t>
            </a:r>
            <a:endParaRPr dirty="0"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</a:pPr>
            <a:endParaRPr dirty="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93" name="Google Shape;93;p4"/>
          <p:cNvSpPr txBox="1">
            <a:spLocks noGrp="1"/>
          </p:cNvSpPr>
          <p:nvPr>
            <p:ph type="body" idx="2"/>
          </p:nvPr>
        </p:nvSpPr>
        <p:spPr>
          <a:xfrm>
            <a:off x="4832400" y="1468825"/>
            <a:ext cx="3999900" cy="30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400"/>
              <a:buNone/>
            </a:pPr>
            <a:endParaRPr/>
          </a:p>
        </p:txBody>
      </p:sp>
      <p:pic>
        <p:nvPicPr>
          <p:cNvPr id="94" name="Google Shape;9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27350" y="1356663"/>
            <a:ext cx="3810000" cy="332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3"/>
          <p:cNvSpPr txBox="1">
            <a:spLocks noGrp="1"/>
          </p:cNvSpPr>
          <p:nvPr>
            <p:ph type="body" idx="1"/>
          </p:nvPr>
        </p:nvSpPr>
        <p:spPr>
          <a:xfrm>
            <a:off x="311699" y="4230575"/>
            <a:ext cx="8444111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nl" sz="2900" dirty="0">
                <a:solidFill>
                  <a:srgbClr val="DA106C"/>
                </a:solidFill>
                <a:latin typeface="Amatic SC"/>
                <a:ea typeface="Amatic SC"/>
                <a:cs typeface="Amatic SC"/>
                <a:sym typeface="Amatic SC"/>
              </a:rPr>
              <a:t>De mantelzorgmakelaar/clientondersteuner kan hierin een oplossing bieden</a:t>
            </a:r>
            <a:endParaRPr sz="2900" dirty="0">
              <a:solidFill>
                <a:srgbClr val="DA106C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194" name="Google Shape;19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35200" y="51575"/>
            <a:ext cx="5453000" cy="3985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2DD4A976-548A-F7CA-7AE5-0810EF6EF9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Mantelzorgmakelaar / Clientondersteuner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F74496EE-474A-09BA-F3BE-EF59A41216FC}"/>
              </a:ext>
            </a:extLst>
          </p:cNvPr>
          <p:cNvSpPr txBox="1"/>
          <p:nvPr/>
        </p:nvSpPr>
        <p:spPr>
          <a:xfrm>
            <a:off x="47722" y="1502849"/>
            <a:ext cx="62627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b="1" i="0" dirty="0">
                <a:solidFill>
                  <a:schemeClr val="tx1"/>
                </a:solidFill>
                <a:effectLst/>
                <a:latin typeface="Amatic SC" panose="00000500000000000000" pitchFamily="2" charset="-79"/>
                <a:cs typeface="Amatic SC" panose="00000500000000000000" pitchFamily="2" charset="-79"/>
              </a:rPr>
              <a:t>De </a:t>
            </a:r>
            <a:r>
              <a:rPr lang="nl-NL" sz="2400" b="1" i="0" dirty="0" err="1">
                <a:solidFill>
                  <a:schemeClr val="tx1"/>
                </a:solidFill>
                <a:effectLst/>
                <a:latin typeface="Amatic SC" panose="00000500000000000000" pitchFamily="2" charset="-79"/>
                <a:cs typeface="Amatic SC" panose="00000500000000000000" pitchFamily="2" charset="-79"/>
              </a:rPr>
              <a:t>mantelzorgmakelaar</a:t>
            </a:r>
            <a:r>
              <a:rPr lang="nl-NL" sz="2400" b="1" i="0" dirty="0">
                <a:solidFill>
                  <a:schemeClr val="tx1"/>
                </a:solidFill>
                <a:effectLst/>
                <a:latin typeface="Amatic SC" panose="00000500000000000000" pitchFamily="2" charset="-79"/>
                <a:cs typeface="Amatic SC" panose="00000500000000000000" pitchFamily="2" charset="-79"/>
              </a:rPr>
              <a:t>/clientondersteuner luistert, informeert én regelt, maar de mantelzorger/client houdt altijd zelf de regie.</a:t>
            </a:r>
            <a:endParaRPr lang="nl-NL" sz="2400" b="1" dirty="0">
              <a:solidFill>
                <a:schemeClr val="tx1"/>
              </a:solidFill>
              <a:latin typeface="Amatic SC" panose="00000500000000000000" pitchFamily="2" charset="-79"/>
              <a:cs typeface="Amatic SC" panose="00000500000000000000" pitchFamily="2" charset="-79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7B6E5FA2-535C-FC92-F216-89A94AF0DE78}"/>
              </a:ext>
            </a:extLst>
          </p:cNvPr>
          <p:cNvSpPr txBox="1"/>
          <p:nvPr/>
        </p:nvSpPr>
        <p:spPr>
          <a:xfrm>
            <a:off x="1827355" y="554485"/>
            <a:ext cx="602268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b="1" i="0" dirty="0">
                <a:solidFill>
                  <a:schemeClr val="tx1"/>
                </a:solidFill>
                <a:effectLst/>
                <a:latin typeface="Amatic SC" panose="00000500000000000000" pitchFamily="2" charset="-79"/>
                <a:cs typeface="Amatic SC" panose="00000500000000000000" pitchFamily="2" charset="-79"/>
              </a:rPr>
              <a:t>De </a:t>
            </a:r>
            <a:r>
              <a:rPr lang="nl-NL" sz="2400" b="1" i="0" dirty="0" err="1">
                <a:solidFill>
                  <a:schemeClr val="tx1"/>
                </a:solidFill>
                <a:effectLst/>
                <a:latin typeface="Amatic SC" panose="00000500000000000000" pitchFamily="2" charset="-79"/>
                <a:cs typeface="Amatic SC" panose="00000500000000000000" pitchFamily="2" charset="-79"/>
              </a:rPr>
              <a:t>mantelzorgmakelaar</a:t>
            </a:r>
            <a:r>
              <a:rPr lang="nl-NL" sz="2400" b="1" i="0" dirty="0">
                <a:solidFill>
                  <a:schemeClr val="tx1"/>
                </a:solidFill>
                <a:effectLst/>
                <a:latin typeface="Amatic SC" panose="00000500000000000000" pitchFamily="2" charset="-79"/>
                <a:cs typeface="Amatic SC" panose="00000500000000000000" pitchFamily="2" charset="-79"/>
              </a:rPr>
              <a:t>/clientondersteuner is dé professional die mantelzorgers helpt met alle regeltaken rond de zorg. </a:t>
            </a:r>
            <a:endParaRPr lang="nl-NL" sz="2400" b="1" dirty="0">
              <a:solidFill>
                <a:schemeClr val="tx1"/>
              </a:solidFill>
              <a:latin typeface="Amatic SC" panose="00000500000000000000" pitchFamily="2" charset="-79"/>
              <a:cs typeface="Amatic SC" panose="00000500000000000000" pitchFamily="2" charset="-79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57E6CE1B-1DE4-63A1-7DB1-C1FD4421005C}"/>
              </a:ext>
            </a:extLst>
          </p:cNvPr>
          <p:cNvSpPr txBox="1"/>
          <p:nvPr/>
        </p:nvSpPr>
        <p:spPr>
          <a:xfrm>
            <a:off x="3459191" y="2489366"/>
            <a:ext cx="463238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b="1" i="0" dirty="0">
                <a:solidFill>
                  <a:schemeClr val="tx1"/>
                </a:solidFill>
                <a:effectLst/>
                <a:latin typeface="Amatic SC" panose="00000500000000000000" pitchFamily="2" charset="-79"/>
                <a:cs typeface="Amatic SC" panose="00000500000000000000" pitchFamily="2" charset="-79"/>
              </a:rPr>
              <a:t>Van zorg en welzijn, wonen, tot inkomen, wet- en regelgeving en verzekeringen. </a:t>
            </a:r>
            <a:endParaRPr lang="nl-NL" sz="2400" b="1" dirty="0">
              <a:solidFill>
                <a:schemeClr val="tx1"/>
              </a:solidFill>
              <a:latin typeface="Amatic SC" panose="00000500000000000000" pitchFamily="2" charset="-79"/>
              <a:cs typeface="Amatic SC" panose="00000500000000000000" pitchFamily="2" charset="-79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2F7B85BC-3B25-C464-6B78-93B4F9F7C6BC}"/>
              </a:ext>
            </a:extLst>
          </p:cNvPr>
          <p:cNvSpPr txBox="1"/>
          <p:nvPr/>
        </p:nvSpPr>
        <p:spPr>
          <a:xfrm>
            <a:off x="6176512" y="3645800"/>
            <a:ext cx="27847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b="1" u="sng" dirty="0">
                <a:solidFill>
                  <a:schemeClr val="tx1"/>
                </a:solidFill>
                <a:latin typeface="Amatic SC" panose="00000500000000000000" pitchFamily="2" charset="-79"/>
                <a:cs typeface="Amatic SC" panose="00000500000000000000" pitchFamily="2" charset="-79"/>
              </a:rPr>
              <a:t>Altijd onafhankelijk!</a:t>
            </a:r>
          </a:p>
        </p:txBody>
      </p:sp>
    </p:spTree>
    <p:extLst>
      <p:ext uri="{BB962C8B-B14F-4D97-AF65-F5344CB8AC3E}">
        <p14:creationId xmlns:p14="http://schemas.microsoft.com/office/powerpoint/2010/main" val="1959126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7"/>
          <p:cNvSpPr txBox="1">
            <a:spLocks noGrp="1"/>
          </p:cNvSpPr>
          <p:nvPr>
            <p:ph type="title"/>
          </p:nvPr>
        </p:nvSpPr>
        <p:spPr>
          <a:xfrm>
            <a:off x="680520" y="1758400"/>
            <a:ext cx="8282400" cy="15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nl" dirty="0">
                <a:latin typeface="Amatic SC"/>
                <a:ea typeface="Amatic SC"/>
                <a:cs typeface="Amatic SC"/>
                <a:sym typeface="Amatic SC"/>
              </a:rPr>
              <a:t>Mantelzorgmakelaar / clientondersteuner in de praktijk</a:t>
            </a:r>
            <a:endParaRPr dirty="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32" name="Google Shape;232;p17"/>
          <p:cNvSpPr txBox="1"/>
          <p:nvPr/>
        </p:nvSpPr>
        <p:spPr>
          <a:xfrm>
            <a:off x="100850" y="4304950"/>
            <a:ext cx="3272100" cy="7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nl" sz="2700" b="0" i="0" u="none" strike="noStrike" cap="non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informeren over zorgaanbod</a:t>
            </a:r>
            <a:endParaRPr sz="2700" b="0" i="0" u="none" strike="noStrike" cap="none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 b="0" i="0" u="none" strike="noStrike" cap="none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33" name="Google Shape;233;p17"/>
          <p:cNvSpPr txBox="1"/>
          <p:nvPr/>
        </p:nvSpPr>
        <p:spPr>
          <a:xfrm>
            <a:off x="179275" y="392200"/>
            <a:ext cx="1378200" cy="7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nl" sz="2700" b="0" i="0" u="none" strike="noStrike" cap="non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Respijtzorg</a:t>
            </a:r>
            <a:endParaRPr sz="2700" b="0" i="0" u="none" strike="noStrike" cap="none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34" name="Google Shape;234;p17"/>
          <p:cNvSpPr txBox="1"/>
          <p:nvPr/>
        </p:nvSpPr>
        <p:spPr>
          <a:xfrm>
            <a:off x="1557475" y="896450"/>
            <a:ext cx="3395400" cy="7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nl" sz="2700" b="0" i="0" u="none" strike="noStrike" cap="non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ondersteuning bij PGB aanvraag</a:t>
            </a:r>
            <a:endParaRPr sz="2700" b="0" i="0" u="none" strike="noStrike" cap="none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35" name="Google Shape;235;p17"/>
          <p:cNvSpPr txBox="1"/>
          <p:nvPr/>
        </p:nvSpPr>
        <p:spPr>
          <a:xfrm>
            <a:off x="6566650" y="3800650"/>
            <a:ext cx="2386800" cy="5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nl" sz="2700" b="0" i="0" u="none" strike="noStrike" cap="non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Aanvragen indicatie</a:t>
            </a:r>
            <a:endParaRPr sz="2700" b="0" i="0" u="none" strike="noStrike" cap="none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36" name="Google Shape;236;p17"/>
          <p:cNvSpPr txBox="1"/>
          <p:nvPr/>
        </p:nvSpPr>
        <p:spPr>
          <a:xfrm>
            <a:off x="6891625" y="179275"/>
            <a:ext cx="21291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nl" sz="2700" b="0" i="0" u="none" strike="noStrike" cap="non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Woningaanpassing</a:t>
            </a:r>
            <a:endParaRPr sz="2700" b="0" i="0" u="none" strike="noStrike" cap="none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37" name="Google Shape;237;p17"/>
          <p:cNvSpPr txBox="1"/>
          <p:nvPr/>
        </p:nvSpPr>
        <p:spPr>
          <a:xfrm>
            <a:off x="2073050" y="3676300"/>
            <a:ext cx="2622300" cy="7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nl" sz="2700" b="0" i="0" u="none" strike="noStrike" cap="non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Gesprek met werkgever</a:t>
            </a:r>
            <a:endParaRPr sz="2700" b="0" i="0" u="none" strike="noStrike" cap="none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38" name="Google Shape;238;p17"/>
          <p:cNvSpPr txBox="1"/>
          <p:nvPr/>
        </p:nvSpPr>
        <p:spPr>
          <a:xfrm>
            <a:off x="1888100" y="183775"/>
            <a:ext cx="4678500" cy="7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nl" sz="2700" b="0" i="0" u="none" strike="noStrike" cap="non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Invullen formulieren en overeenkomsten</a:t>
            </a:r>
            <a:endParaRPr sz="2700" b="0" i="0" u="none" strike="noStrike" cap="none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 b="0" i="0" u="none" strike="noStrike" cap="none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39" name="Google Shape;239;p17"/>
          <p:cNvSpPr txBox="1"/>
          <p:nvPr/>
        </p:nvSpPr>
        <p:spPr>
          <a:xfrm>
            <a:off x="3854850" y="4538375"/>
            <a:ext cx="44823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nl" sz="2700" b="0" i="0" u="none" strike="noStrike" cap="non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Financiële situatie in kaart brengen</a:t>
            </a:r>
            <a:endParaRPr sz="2700" b="0" i="0" u="none" strike="noStrike" cap="none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40" name="Google Shape;240;p17"/>
          <p:cNvSpPr txBox="1"/>
          <p:nvPr/>
        </p:nvSpPr>
        <p:spPr>
          <a:xfrm>
            <a:off x="5714025" y="1068650"/>
            <a:ext cx="4979400" cy="5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nl" sz="2700" b="0" i="0" u="none" strike="noStrike" cap="non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Begeleiden bij gesprekken</a:t>
            </a:r>
            <a:endParaRPr sz="2700" b="0" i="0" u="none" strike="noStrike" cap="none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5"/>
          <p:cNvSpPr txBox="1">
            <a:spLocks noGrp="1"/>
          </p:cNvSpPr>
          <p:nvPr>
            <p:ph type="title"/>
          </p:nvPr>
        </p:nvSpPr>
        <p:spPr>
          <a:xfrm>
            <a:off x="430800" y="1889700"/>
            <a:ext cx="8282400" cy="15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nl">
                <a:latin typeface="Amatic SC"/>
                <a:ea typeface="Amatic SC"/>
                <a:cs typeface="Amatic SC"/>
                <a:sym typeface="Amatic SC"/>
              </a:rPr>
              <a:t>Wat is het verschil tussen mantelzorgmakelaar en cliëntondersteuner Wlz? </a:t>
            </a:r>
            <a:endParaRPr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121b75f5de5_0_29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/>
              <a:t>Verschil</a:t>
            </a:r>
            <a:endParaRPr dirty="0"/>
          </a:p>
        </p:txBody>
      </p:sp>
      <p:sp>
        <p:nvSpPr>
          <p:cNvPr id="251" name="Google Shape;251;g121b75f5de5_0_29"/>
          <p:cNvSpPr txBox="1"/>
          <p:nvPr/>
        </p:nvSpPr>
        <p:spPr>
          <a:xfrm>
            <a:off x="1542870" y="1192774"/>
            <a:ext cx="6276900" cy="2123628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rgbClr val="DA106C"/>
              </a:buClr>
              <a:buSzPts val="2800"/>
              <a:buFont typeface="Amatic SC"/>
              <a:buChar char="-"/>
            </a:pPr>
            <a:r>
              <a:rPr lang="nl-NL" sz="2800" dirty="0">
                <a:solidFill>
                  <a:srgbClr val="DA106C"/>
                </a:solidFill>
                <a:latin typeface="Amatic SC"/>
                <a:ea typeface="Amatic SC"/>
                <a:cs typeface="Amatic SC"/>
                <a:sym typeface="Amatic SC"/>
              </a:rPr>
              <a:t>Naast de Client</a:t>
            </a: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rgbClr val="DA106C"/>
              </a:buClr>
              <a:buSzPts val="2800"/>
              <a:buFont typeface="Amatic SC"/>
              <a:buChar char="-"/>
            </a:pPr>
            <a:r>
              <a:rPr lang="nl-NL" sz="2800" dirty="0">
                <a:solidFill>
                  <a:srgbClr val="DA106C"/>
                </a:solidFill>
                <a:latin typeface="Amatic SC"/>
                <a:ea typeface="Amatic SC"/>
                <a:cs typeface="Amatic SC"/>
                <a:sym typeface="Amatic SC"/>
              </a:rPr>
              <a:t>Naast de mantelzorger</a:t>
            </a: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rgbClr val="DA106C"/>
              </a:buClr>
              <a:buSzPts val="2800"/>
              <a:buFont typeface="Amatic SC"/>
              <a:buChar char="-"/>
            </a:pPr>
            <a:r>
              <a:rPr lang="nl-NL" sz="2800" dirty="0">
                <a:solidFill>
                  <a:srgbClr val="DA106C"/>
                </a:solidFill>
                <a:latin typeface="Amatic SC"/>
                <a:ea typeface="Amatic SC"/>
                <a:cs typeface="Amatic SC"/>
                <a:sym typeface="Amatic SC"/>
              </a:rPr>
              <a:t>Betaling uit verschillende potjes</a:t>
            </a: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rgbClr val="DA106C"/>
              </a:buClr>
              <a:buSzPts val="2800"/>
              <a:buFont typeface="Amatic SC"/>
              <a:buChar char="-"/>
            </a:pPr>
            <a:r>
              <a:rPr lang="nl-NL" sz="2800" dirty="0">
                <a:solidFill>
                  <a:srgbClr val="DA106C"/>
                </a:solidFill>
                <a:latin typeface="Amatic SC"/>
                <a:ea typeface="Amatic SC"/>
                <a:cs typeface="Amatic SC"/>
                <a:sym typeface="Amatic SC"/>
              </a:rPr>
              <a:t>Te maken met verschillende wetgeving</a:t>
            </a:r>
            <a:endParaRPr sz="2800" dirty="0">
              <a:solidFill>
                <a:srgbClr val="DA106C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dern Writer">
  <a:themeElements>
    <a:clrScheme name="Modern Writer">
      <a:dk1>
        <a:srgbClr val="E91D63"/>
      </a:dk1>
      <a:lt1>
        <a:srgbClr val="FFFFFF"/>
      </a:lt1>
      <a:dk2>
        <a:srgbClr val="424242"/>
      </a:dk2>
      <a:lt2>
        <a:srgbClr val="999999"/>
      </a:lt2>
      <a:accent1>
        <a:srgbClr val="607D8B"/>
      </a:accent1>
      <a:accent2>
        <a:srgbClr val="673AB7"/>
      </a:accent2>
      <a:accent3>
        <a:srgbClr val="9C26B0"/>
      </a:accent3>
      <a:accent4>
        <a:srgbClr val="0090AC"/>
      </a:accent4>
      <a:accent5>
        <a:srgbClr val="01AFD1"/>
      </a:accent5>
      <a:accent6>
        <a:srgbClr val="F8E71C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271</Words>
  <Application>Microsoft Office PowerPoint</Application>
  <PresentationFormat>Diavoorstelling (16:9)</PresentationFormat>
  <Paragraphs>46</Paragraphs>
  <Slides>12</Slides>
  <Notes>11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9" baseType="lpstr">
      <vt:lpstr>Dancing Script SemiBold</vt:lpstr>
      <vt:lpstr>Source Code Pro</vt:lpstr>
      <vt:lpstr>Amatic SC</vt:lpstr>
      <vt:lpstr>Arial</vt:lpstr>
      <vt:lpstr>Comfortaa</vt:lpstr>
      <vt:lpstr>Oswald</vt:lpstr>
      <vt:lpstr>Modern Writer</vt:lpstr>
      <vt:lpstr>PowerPoint-presentatie</vt:lpstr>
      <vt:lpstr>Wie ben ik?</vt:lpstr>
      <vt:lpstr>De mantelzorger</vt:lpstr>
      <vt:lpstr>Wanneer ben je mantelzorger? </vt:lpstr>
      <vt:lpstr>PowerPoint-presentatie</vt:lpstr>
      <vt:lpstr>PowerPoint-presentatie</vt:lpstr>
      <vt:lpstr>Mantelzorgmakelaar / clientondersteuner in de praktijk</vt:lpstr>
      <vt:lpstr>Wat is het verschil tussen mantelzorgmakelaar en cliëntondersteuner Wlz? </vt:lpstr>
      <vt:lpstr>PowerPoint-presentatie</vt:lpstr>
      <vt:lpstr>Hoe wordt een mantelzorgmakelaar of cliëntondersteuner betaald? </vt:lpstr>
      <vt:lpstr>Wilt u meer informatie?  Ik ga graag met u in gesprek!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Irene Meulendijks</dc:creator>
  <cp:lastModifiedBy>Irene Meulendijks</cp:lastModifiedBy>
  <cp:revision>4</cp:revision>
  <cp:lastPrinted>2022-11-22T16:22:07Z</cp:lastPrinted>
  <dcterms:modified xsi:type="dcterms:W3CDTF">2024-02-23T09:45:38Z</dcterms:modified>
</cp:coreProperties>
</file>